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6" r:id="rId6"/>
    <p:sldId id="429" r:id="rId7"/>
    <p:sldId id="433" r:id="rId8"/>
    <p:sldId id="432" r:id="rId9"/>
    <p:sldId id="430" r:id="rId10"/>
    <p:sldId id="280" r:id="rId11"/>
    <p:sldId id="422" r:id="rId12"/>
    <p:sldId id="426" r:id="rId13"/>
    <p:sldId id="427" r:id="rId14"/>
    <p:sldId id="428" r:id="rId15"/>
    <p:sldId id="301" r:id="rId16"/>
    <p:sldId id="304" r:id="rId17"/>
    <p:sldId id="313" r:id="rId18"/>
    <p:sldId id="340" r:id="rId19"/>
    <p:sldId id="41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652"/>
    <a:srgbClr val="CCCC66"/>
    <a:srgbClr val="003399"/>
    <a:srgbClr val="FF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110" d="100"/>
          <a:sy n="110" d="100"/>
        </p:scale>
        <p:origin x="1674" y="108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_________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________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Partnership Agreements </a:t>
            </a:r>
            <a:r>
              <a:rPr lang="en-US" sz="1400" b="1" dirty="0" smtClean="0"/>
              <a:t>2008-2014</a:t>
            </a:r>
            <a:endParaRPr lang="el-GR" sz="1600" b="1" dirty="0"/>
          </a:p>
        </c:rich>
      </c:tx>
      <c:layout>
        <c:manualLayout>
          <c:xMode val="edge"/>
          <c:yMode val="edge"/>
          <c:x val="0.20244507630990569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'partnrship agreements'!$A$17:$A$19</c:f>
              <c:strCache>
                <c:ptCount val="3"/>
                <c:pt idx="0">
                  <c:v>Business Agreements</c:v>
                </c:pt>
                <c:pt idx="1">
                  <c:v>Technology Agreements </c:v>
                </c:pt>
                <c:pt idx="2">
                  <c:v>Research Agreements </c:v>
                </c:pt>
              </c:strCache>
            </c:strRef>
          </c:cat>
          <c:val>
            <c:numRef>
              <c:f>'partnrship agreements'!$B$17:$B$19</c:f>
              <c:numCache>
                <c:formatCode>General</c:formatCode>
                <c:ptCount val="3"/>
                <c:pt idx="0">
                  <c:v>191</c:v>
                </c:pt>
                <c:pt idx="1">
                  <c:v>138</c:v>
                </c:pt>
                <c:pt idx="2">
                  <c:v>234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Innovation &amp; </a:t>
            </a:r>
            <a:r>
              <a:rPr lang="en-US" b="1" dirty="0" smtClean="0"/>
              <a:t>Internationalization</a:t>
            </a:r>
            <a:r>
              <a:rPr lang="en-US" b="1" baseline="0" dirty="0" smtClean="0"/>
              <a:t> </a:t>
            </a:r>
            <a:r>
              <a:rPr lang="en-US" b="1" baseline="0" dirty="0"/>
              <a:t>services</a:t>
            </a:r>
            <a:br>
              <a:rPr lang="en-US" b="1" baseline="0" dirty="0"/>
            </a:br>
            <a:r>
              <a:rPr lang="en-US" b="1" baseline="0" dirty="0"/>
              <a:t>2013-2014</a:t>
            </a:r>
            <a:endParaRPr lang="el-G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Καινοτομία!$A$13:$A$15</c:f>
              <c:strCache>
                <c:ptCount val="3"/>
                <c:pt idx="0">
                  <c:v>Technology &amp; Innovation Audits</c:v>
                </c:pt>
                <c:pt idx="1">
                  <c:v>Greek Profiles in EU markets</c:v>
                </c:pt>
                <c:pt idx="2">
                  <c:v>Expressions of Interest for Greek Profiles </c:v>
                </c:pt>
              </c:strCache>
            </c:strRef>
          </c:cat>
          <c:val>
            <c:numRef>
              <c:f>Καινοτομία!$B$13:$B$15</c:f>
              <c:numCache>
                <c:formatCode>General</c:formatCode>
                <c:ptCount val="3"/>
                <c:pt idx="0">
                  <c:v>326</c:v>
                </c:pt>
                <c:pt idx="1">
                  <c:v>426</c:v>
                </c:pt>
                <c:pt idx="2">
                  <c:v>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3381072"/>
        <c:axId val="1893381616"/>
      </c:barChart>
      <c:catAx>
        <c:axId val="1893381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893381616"/>
        <c:crosses val="autoZero"/>
        <c:auto val="1"/>
        <c:lblAlgn val="ctr"/>
        <c:lblOffset val="100"/>
        <c:noMultiLvlLbl val="0"/>
      </c:catAx>
      <c:valAx>
        <c:axId val="189338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89338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C11D0-6563-481A-B0F2-EE7EE57B2A1D}" type="doc">
      <dgm:prSet loTypeId="urn:microsoft.com/office/officeart/2005/8/layout/default#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BCC23054-982F-433E-B0C1-B4AD42D737A4}">
      <dgm:prSet phldrT="[Text]" custT="1"/>
      <dgm:spPr>
        <a:solidFill>
          <a:srgbClr val="003399"/>
        </a:solidFill>
      </dgm:spPr>
      <dgm:t>
        <a:bodyPr/>
        <a:lstStyle/>
        <a:p>
          <a:r>
            <a:rPr lang="en-US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1. Access to Markets</a:t>
          </a:r>
          <a:endParaRPr lang="el-GR" sz="2200" b="1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3A395D6A-B3DB-4987-975B-33161AE7347B}" type="parTrans" cxnId="{ECD968F3-5F29-41F2-B797-E94C35DB9C81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5D5B6A71-AC82-4E61-A543-FF1FB9B97B85}" type="sibTrans" cxnId="{ECD968F3-5F29-41F2-B797-E94C35DB9C81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88A9530B-D8F6-4223-AA02-4BBD7E80A30A}">
      <dgm:prSet phldrT="[Text]" custT="1"/>
      <dgm:spPr>
        <a:solidFill>
          <a:srgbClr val="003399"/>
        </a:solidFill>
      </dgm:spPr>
      <dgm:t>
        <a:bodyPr/>
        <a:lstStyle/>
        <a:p>
          <a:r>
            <a:rPr lang="en-US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2. Access to Finance</a:t>
          </a:r>
          <a:endParaRPr lang="el-GR" sz="2200" b="1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B6DFF49-E8AD-4883-BE5A-5A05EA670471}" type="parTrans" cxnId="{33B06C28-ED3F-4512-ABB9-7F999C8B6B54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36B6D2F6-A5A7-47D6-9EAE-ECF0E0437BDA}" type="sibTrans" cxnId="{33B06C28-ED3F-4512-ABB9-7F999C8B6B54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39103CA6-1185-4252-87A4-6F57CBABE06E}">
      <dgm:prSet phldrT="[Text]" custT="1"/>
      <dgm:spPr>
        <a:solidFill>
          <a:srgbClr val="003399"/>
        </a:solidFill>
      </dgm:spPr>
      <dgm:t>
        <a:bodyPr/>
        <a:lstStyle/>
        <a:p>
          <a:r>
            <a:rPr lang="en-US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3. Advice on EU policies</a:t>
          </a:r>
          <a:endParaRPr lang="el-GR" sz="2200" b="1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9E58007-4541-4224-A65B-1C253CF3FE4F}" type="parTrans" cxnId="{B4374A9C-B96D-44CD-B650-C557F8C7756C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C0B274C4-E2C1-4120-A9E6-598C32649FCB}" type="sibTrans" cxnId="{B4374A9C-B96D-44CD-B650-C557F8C7756C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DA4EF45B-E69C-414F-87B3-C5149028E9F6}">
      <dgm:prSet phldrT="[Text]" custT="1"/>
      <dgm:spPr>
        <a:solidFill>
          <a:srgbClr val="003399"/>
        </a:solidFill>
      </dgm:spPr>
      <dgm:t>
        <a:bodyPr/>
        <a:lstStyle/>
        <a:p>
          <a:r>
            <a:rPr lang="el-GR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4</a:t>
          </a:r>
          <a:r>
            <a:rPr lang="en-US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. Innovation Management</a:t>
          </a:r>
          <a:endParaRPr lang="el-GR" sz="2200" b="1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D46600A-EBCD-49D2-B241-2E23360E21F4}" type="parTrans" cxnId="{6EB5A198-3927-4132-B6F8-BADFEBF4D97D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4D21EE8F-FE93-46D9-9064-CB7BF8EC02D4}" type="sibTrans" cxnId="{6EB5A198-3927-4132-B6F8-BADFEBF4D97D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E9853573-96F3-42AA-BAC7-9AB979D9A6F7}" type="pres">
      <dgm:prSet presAssocID="{CFEC11D0-6563-481A-B0F2-EE7EE57B2A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E8DF41-DDBD-4A77-BD26-707A8DDE7472}" type="pres">
      <dgm:prSet presAssocID="{BCC23054-982F-433E-B0C1-B4AD42D737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3E2151-C12A-47DE-AFCA-2B71BC60A4BA}" type="pres">
      <dgm:prSet presAssocID="{5D5B6A71-AC82-4E61-A543-FF1FB9B97B85}" presName="sibTrans" presStyleCnt="0"/>
      <dgm:spPr/>
    </dgm:pt>
    <dgm:pt modelId="{B6215306-0066-41C8-8C97-40CFB71D1B95}" type="pres">
      <dgm:prSet presAssocID="{88A9530B-D8F6-4223-AA02-4BBD7E80A3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DE52E6-E7C4-4E38-8EB6-D542D1CE3C03}" type="pres">
      <dgm:prSet presAssocID="{36B6D2F6-A5A7-47D6-9EAE-ECF0E0437BDA}" presName="sibTrans" presStyleCnt="0"/>
      <dgm:spPr/>
    </dgm:pt>
    <dgm:pt modelId="{8C82B663-6E3F-46CD-8394-41E8027C322B}" type="pres">
      <dgm:prSet presAssocID="{39103CA6-1185-4252-87A4-6F57CBABE0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BC875-0452-41D4-8AF0-0F4C1CA2D180}" type="pres">
      <dgm:prSet presAssocID="{C0B274C4-E2C1-4120-A9E6-598C32649FCB}" presName="sibTrans" presStyleCnt="0"/>
      <dgm:spPr/>
    </dgm:pt>
    <dgm:pt modelId="{A007FDD1-907C-4CCF-BBF5-6562F1F2C8F5}" type="pres">
      <dgm:prSet presAssocID="{DA4EF45B-E69C-414F-87B3-C5149028E9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4A767B0-7242-4B52-A47F-B3DF1FC52B40}" type="presOf" srcId="{CFEC11D0-6563-481A-B0F2-EE7EE57B2A1D}" destId="{E9853573-96F3-42AA-BAC7-9AB979D9A6F7}" srcOrd="0" destOrd="0" presId="urn:microsoft.com/office/officeart/2005/8/layout/default#1"/>
    <dgm:cxn modelId="{B4374A9C-B96D-44CD-B650-C557F8C7756C}" srcId="{CFEC11D0-6563-481A-B0F2-EE7EE57B2A1D}" destId="{39103CA6-1185-4252-87A4-6F57CBABE06E}" srcOrd="2" destOrd="0" parTransId="{69E58007-4541-4224-A65B-1C253CF3FE4F}" sibTransId="{C0B274C4-E2C1-4120-A9E6-598C32649FCB}"/>
    <dgm:cxn modelId="{D32C7E82-C03B-40C9-82B8-05A4DE31DB2C}" type="presOf" srcId="{BCC23054-982F-433E-B0C1-B4AD42D737A4}" destId="{8FE8DF41-DDBD-4A77-BD26-707A8DDE7472}" srcOrd="0" destOrd="0" presId="urn:microsoft.com/office/officeart/2005/8/layout/default#1"/>
    <dgm:cxn modelId="{ECD968F3-5F29-41F2-B797-E94C35DB9C81}" srcId="{CFEC11D0-6563-481A-B0F2-EE7EE57B2A1D}" destId="{BCC23054-982F-433E-B0C1-B4AD42D737A4}" srcOrd="0" destOrd="0" parTransId="{3A395D6A-B3DB-4987-975B-33161AE7347B}" sibTransId="{5D5B6A71-AC82-4E61-A543-FF1FB9B97B85}"/>
    <dgm:cxn modelId="{28EE68A0-5AF1-4C02-A362-A96E49039E3F}" type="presOf" srcId="{DA4EF45B-E69C-414F-87B3-C5149028E9F6}" destId="{A007FDD1-907C-4CCF-BBF5-6562F1F2C8F5}" srcOrd="0" destOrd="0" presId="urn:microsoft.com/office/officeart/2005/8/layout/default#1"/>
    <dgm:cxn modelId="{6EB5A198-3927-4132-B6F8-BADFEBF4D97D}" srcId="{CFEC11D0-6563-481A-B0F2-EE7EE57B2A1D}" destId="{DA4EF45B-E69C-414F-87B3-C5149028E9F6}" srcOrd="3" destOrd="0" parTransId="{8D46600A-EBCD-49D2-B241-2E23360E21F4}" sibTransId="{4D21EE8F-FE93-46D9-9064-CB7BF8EC02D4}"/>
    <dgm:cxn modelId="{33B06C28-ED3F-4512-ABB9-7F999C8B6B54}" srcId="{CFEC11D0-6563-481A-B0F2-EE7EE57B2A1D}" destId="{88A9530B-D8F6-4223-AA02-4BBD7E80A30A}" srcOrd="1" destOrd="0" parTransId="{EB6DFF49-E8AD-4883-BE5A-5A05EA670471}" sibTransId="{36B6D2F6-A5A7-47D6-9EAE-ECF0E0437BDA}"/>
    <dgm:cxn modelId="{F4CA1707-DA9B-434E-8D81-D33EE7A6C280}" type="presOf" srcId="{88A9530B-D8F6-4223-AA02-4BBD7E80A30A}" destId="{B6215306-0066-41C8-8C97-40CFB71D1B95}" srcOrd="0" destOrd="0" presId="urn:microsoft.com/office/officeart/2005/8/layout/default#1"/>
    <dgm:cxn modelId="{07ADB231-16A6-495C-A84A-EA185223AF1D}" type="presOf" srcId="{39103CA6-1185-4252-87A4-6F57CBABE06E}" destId="{8C82B663-6E3F-46CD-8394-41E8027C322B}" srcOrd="0" destOrd="0" presId="urn:microsoft.com/office/officeart/2005/8/layout/default#1"/>
    <dgm:cxn modelId="{57F36DD4-C693-4B29-933C-9D43FFCA74B5}" type="presParOf" srcId="{E9853573-96F3-42AA-BAC7-9AB979D9A6F7}" destId="{8FE8DF41-DDBD-4A77-BD26-707A8DDE7472}" srcOrd="0" destOrd="0" presId="urn:microsoft.com/office/officeart/2005/8/layout/default#1"/>
    <dgm:cxn modelId="{F1CCEE46-F423-42BB-8285-4552ECF0C31E}" type="presParOf" srcId="{E9853573-96F3-42AA-BAC7-9AB979D9A6F7}" destId="{533E2151-C12A-47DE-AFCA-2B71BC60A4BA}" srcOrd="1" destOrd="0" presId="urn:microsoft.com/office/officeart/2005/8/layout/default#1"/>
    <dgm:cxn modelId="{0640E65F-32D7-45A7-BFA3-0BB1574A5D80}" type="presParOf" srcId="{E9853573-96F3-42AA-BAC7-9AB979D9A6F7}" destId="{B6215306-0066-41C8-8C97-40CFB71D1B95}" srcOrd="2" destOrd="0" presId="urn:microsoft.com/office/officeart/2005/8/layout/default#1"/>
    <dgm:cxn modelId="{DF73A572-4C1B-4382-856E-60B902A97DD4}" type="presParOf" srcId="{E9853573-96F3-42AA-BAC7-9AB979D9A6F7}" destId="{B8DE52E6-E7C4-4E38-8EB6-D542D1CE3C03}" srcOrd="3" destOrd="0" presId="urn:microsoft.com/office/officeart/2005/8/layout/default#1"/>
    <dgm:cxn modelId="{AC5F75C0-781D-4468-B244-2E0A147E4357}" type="presParOf" srcId="{E9853573-96F3-42AA-BAC7-9AB979D9A6F7}" destId="{8C82B663-6E3F-46CD-8394-41E8027C322B}" srcOrd="4" destOrd="0" presId="urn:microsoft.com/office/officeart/2005/8/layout/default#1"/>
    <dgm:cxn modelId="{FFEC4035-676E-4799-9BC2-69B9AD6517BD}" type="presParOf" srcId="{E9853573-96F3-42AA-BAC7-9AB979D9A6F7}" destId="{2EABC875-0452-41D4-8AF0-0F4C1CA2D180}" srcOrd="5" destOrd="0" presId="urn:microsoft.com/office/officeart/2005/8/layout/default#1"/>
    <dgm:cxn modelId="{6F37EFEC-2325-4EDA-87C5-DF68EAC9A079}" type="presParOf" srcId="{E9853573-96F3-42AA-BAC7-9AB979D9A6F7}" destId="{A007FDD1-907C-4CCF-BBF5-6562F1F2C8F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44669-CD1D-4EB9-8FCC-88EF560FA8FA}" type="doc">
      <dgm:prSet loTypeId="urn:microsoft.com/office/officeart/2008/layout/Lin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2865AE7-0A06-445B-B730-60F459F88666}">
      <dgm:prSet phldrT="[Text]" custT="1"/>
      <dgm:spPr/>
      <dgm:t>
        <a:bodyPr/>
        <a:lstStyle/>
        <a:p>
          <a:r>
            <a:rPr lang="en-US" sz="15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rPr>
            <a:t>Period:</a:t>
          </a:r>
          <a:r>
            <a:rPr lang="el-GR" sz="15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rPr>
            <a:t> 2013-2014</a:t>
          </a:r>
          <a:endParaRPr lang="en-US" sz="1500" dirty="0">
            <a:solidFill>
              <a:srgbClr val="00206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91D702C-D2F8-426F-AB6E-84E6D564FFE0}" type="parTrans" cxnId="{AFD8A13C-9B04-457E-8B29-09AC3E8594C1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ACFAEFAD-10CF-47B1-88FC-D1AB81AAF2B5}" type="sibTrans" cxnId="{AFD8A13C-9B04-457E-8B29-09AC3E8594C1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97CEC93F-5E3A-45A8-97F4-737040DC9229}">
      <dgm:prSet phldrT="[Text]" custT="1"/>
      <dgm:spPr/>
      <dgm:t>
        <a:bodyPr/>
        <a:lstStyle/>
        <a:p>
          <a:r>
            <a:rPr lang="el-GR" sz="15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rPr>
            <a:t>121 Β2Β &amp; </a:t>
          </a:r>
          <a:r>
            <a:rPr lang="en-US" sz="15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rPr>
            <a:t>Company missions</a:t>
          </a:r>
          <a:endParaRPr lang="en-US" sz="1500" dirty="0">
            <a:solidFill>
              <a:srgbClr val="00206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342458A-CB74-47E2-BF8A-D926B3D2ABE6}" type="parTrans" cxnId="{B4BF6EBD-7003-490D-8196-BF37CAF658D9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E71992DB-CED8-430B-B162-C59ECFC3F379}" type="sibTrans" cxnId="{B4BF6EBD-7003-490D-8196-BF37CAF658D9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D671C603-AD21-466C-9980-FA4E471116B4}">
      <dgm:prSet phldrT="[Text]" custT="1"/>
      <dgm:spPr/>
      <dgm:t>
        <a:bodyPr/>
        <a:lstStyle/>
        <a:p>
          <a:r>
            <a:rPr lang="el-GR" sz="15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rPr>
            <a:t>1.858 </a:t>
          </a:r>
          <a:r>
            <a:rPr lang="en-US" sz="15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rPr>
            <a:t>Participants</a:t>
          </a:r>
          <a:endParaRPr lang="en-US" sz="1500" dirty="0">
            <a:solidFill>
              <a:srgbClr val="00206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7E66FAD-FA22-493C-BB2F-3E943883857F}" type="parTrans" cxnId="{7F482126-2E43-4954-80E7-85B95F9844D4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A2BCF041-1F77-43FD-BB56-3E4FCB3495B2}" type="sibTrans" cxnId="{7F482126-2E43-4954-80E7-85B95F9844D4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88ABF054-B244-47DF-BDBC-2FA7F529F486}">
      <dgm:prSet phldrT="[Text]" custT="1"/>
      <dgm:spPr/>
      <dgm:t>
        <a:bodyPr/>
        <a:lstStyle/>
        <a:p>
          <a:r>
            <a:rPr lang="el-GR" sz="15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rPr>
            <a:t>6.365 </a:t>
          </a:r>
          <a:r>
            <a:rPr lang="en-US" sz="15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rPr>
            <a:t>Meetings</a:t>
          </a:r>
          <a:r>
            <a:rPr lang="el-GR" sz="15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n-US" sz="1500" dirty="0">
            <a:solidFill>
              <a:srgbClr val="00206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5C680D6-B08E-4657-8908-5F3A5C7C79C1}" type="parTrans" cxnId="{3014BE7B-E06B-4D70-89A9-CBD22045CC8D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5B2EE31B-6030-4C1D-BCCE-B8D3EE091A76}" type="sibTrans" cxnId="{3014BE7B-E06B-4D70-89A9-CBD22045CC8D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CE92B8EC-8E7D-4F52-8C64-B635F47BAC27}" type="pres">
      <dgm:prSet presAssocID="{D8B44669-CD1D-4EB9-8FCC-88EF560FA8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0F342B-71EE-4F8A-946C-99777BC3900F}" type="pres">
      <dgm:prSet presAssocID="{F2865AE7-0A06-445B-B730-60F459F88666}" presName="thickLine" presStyleLbl="alignNode1" presStyleIdx="0" presStyleCnt="4"/>
      <dgm:spPr/>
      <dgm:t>
        <a:bodyPr/>
        <a:lstStyle/>
        <a:p>
          <a:endParaRPr lang="en-US"/>
        </a:p>
      </dgm:t>
    </dgm:pt>
    <dgm:pt modelId="{161287B5-1D28-449C-92A7-04FC445FECEA}" type="pres">
      <dgm:prSet presAssocID="{F2865AE7-0A06-445B-B730-60F459F88666}" presName="horz1" presStyleCnt="0"/>
      <dgm:spPr/>
    </dgm:pt>
    <dgm:pt modelId="{7250D16B-C27E-4AB6-A43C-4D203AA4E801}" type="pres">
      <dgm:prSet presAssocID="{F2865AE7-0A06-445B-B730-60F459F88666}" presName="tx1" presStyleLbl="revTx" presStyleIdx="0" presStyleCnt="4" custScaleY="61858"/>
      <dgm:spPr/>
      <dgm:t>
        <a:bodyPr/>
        <a:lstStyle/>
        <a:p>
          <a:endParaRPr lang="en-US"/>
        </a:p>
      </dgm:t>
    </dgm:pt>
    <dgm:pt modelId="{96274F66-18A5-4E9D-932F-DC4D0F905A29}" type="pres">
      <dgm:prSet presAssocID="{F2865AE7-0A06-445B-B730-60F459F88666}" presName="vert1" presStyleCnt="0"/>
      <dgm:spPr/>
    </dgm:pt>
    <dgm:pt modelId="{8B9C2973-BFA3-4623-B1DC-21B21477DCA4}" type="pres">
      <dgm:prSet presAssocID="{97CEC93F-5E3A-45A8-97F4-737040DC9229}" presName="thickLine" presStyleLbl="alignNode1" presStyleIdx="1" presStyleCnt="4"/>
      <dgm:spPr/>
    </dgm:pt>
    <dgm:pt modelId="{05D4CD18-5C41-4E95-945E-665CF1D957BA}" type="pres">
      <dgm:prSet presAssocID="{97CEC93F-5E3A-45A8-97F4-737040DC9229}" presName="horz1" presStyleCnt="0"/>
      <dgm:spPr/>
    </dgm:pt>
    <dgm:pt modelId="{E800C46F-3A23-4558-A14D-5ECC921D19C8}" type="pres">
      <dgm:prSet presAssocID="{97CEC93F-5E3A-45A8-97F4-737040DC9229}" presName="tx1" presStyleLbl="revTx" presStyleIdx="1" presStyleCnt="4"/>
      <dgm:spPr/>
      <dgm:t>
        <a:bodyPr/>
        <a:lstStyle/>
        <a:p>
          <a:endParaRPr lang="en-US"/>
        </a:p>
      </dgm:t>
    </dgm:pt>
    <dgm:pt modelId="{7773A65A-57B4-41CB-8CF7-C3F0E60CC8C0}" type="pres">
      <dgm:prSet presAssocID="{97CEC93F-5E3A-45A8-97F4-737040DC9229}" presName="vert1" presStyleCnt="0"/>
      <dgm:spPr/>
    </dgm:pt>
    <dgm:pt modelId="{05455EA5-87E9-4D20-AF47-2C9A3193955F}" type="pres">
      <dgm:prSet presAssocID="{D671C603-AD21-466C-9980-FA4E471116B4}" presName="thickLine" presStyleLbl="alignNode1" presStyleIdx="2" presStyleCnt="4" custLinFactNeighborY="-36447"/>
      <dgm:spPr/>
    </dgm:pt>
    <dgm:pt modelId="{411781F1-9845-4BE1-A3FE-3574D9E86908}" type="pres">
      <dgm:prSet presAssocID="{D671C603-AD21-466C-9980-FA4E471116B4}" presName="horz1" presStyleCnt="0"/>
      <dgm:spPr/>
    </dgm:pt>
    <dgm:pt modelId="{DAFAD1F6-E7E6-461E-A793-E2D1CB7559BB}" type="pres">
      <dgm:prSet presAssocID="{D671C603-AD21-466C-9980-FA4E471116B4}" presName="tx1" presStyleLbl="revTx" presStyleIdx="2" presStyleCnt="4" custLinFactNeighborY="-36447"/>
      <dgm:spPr/>
      <dgm:t>
        <a:bodyPr/>
        <a:lstStyle/>
        <a:p>
          <a:endParaRPr lang="en-US"/>
        </a:p>
      </dgm:t>
    </dgm:pt>
    <dgm:pt modelId="{B87D248D-2B9C-4556-843C-4B50545F6551}" type="pres">
      <dgm:prSet presAssocID="{D671C603-AD21-466C-9980-FA4E471116B4}" presName="vert1" presStyleCnt="0"/>
      <dgm:spPr/>
    </dgm:pt>
    <dgm:pt modelId="{CB65A304-A7FC-48BD-A3C6-D2A7637452F7}" type="pres">
      <dgm:prSet presAssocID="{88ABF054-B244-47DF-BDBC-2FA7F529F486}" presName="thickLine" presStyleLbl="alignNode1" presStyleIdx="3" presStyleCnt="4" custLinFactNeighborY="-63110"/>
      <dgm:spPr/>
    </dgm:pt>
    <dgm:pt modelId="{A31AA882-BA51-4FD3-B4D5-26551C33C3A5}" type="pres">
      <dgm:prSet presAssocID="{88ABF054-B244-47DF-BDBC-2FA7F529F486}" presName="horz1" presStyleCnt="0"/>
      <dgm:spPr/>
    </dgm:pt>
    <dgm:pt modelId="{E1128A16-26B1-4167-998E-37FD6E0397A7}" type="pres">
      <dgm:prSet presAssocID="{88ABF054-B244-47DF-BDBC-2FA7F529F486}" presName="tx1" presStyleLbl="revTx" presStyleIdx="3" presStyleCnt="4" custLinFactNeighborX="557" custLinFactNeighborY="-63601"/>
      <dgm:spPr/>
      <dgm:t>
        <a:bodyPr/>
        <a:lstStyle/>
        <a:p>
          <a:endParaRPr lang="en-US"/>
        </a:p>
      </dgm:t>
    </dgm:pt>
    <dgm:pt modelId="{84FF3B8F-D331-4431-AF22-80479266D45D}" type="pres">
      <dgm:prSet presAssocID="{88ABF054-B244-47DF-BDBC-2FA7F529F486}" presName="vert1" presStyleCnt="0"/>
      <dgm:spPr/>
    </dgm:pt>
  </dgm:ptLst>
  <dgm:cxnLst>
    <dgm:cxn modelId="{05E2A4F8-BBCF-4AAC-ACD3-9BB4D0CFC47B}" type="presOf" srcId="{97CEC93F-5E3A-45A8-97F4-737040DC9229}" destId="{E800C46F-3A23-4558-A14D-5ECC921D19C8}" srcOrd="0" destOrd="0" presId="urn:microsoft.com/office/officeart/2008/layout/LinedList"/>
    <dgm:cxn modelId="{9A9A3586-0EBC-47C1-A0F5-CC65CC34A943}" type="presOf" srcId="{D671C603-AD21-466C-9980-FA4E471116B4}" destId="{DAFAD1F6-E7E6-461E-A793-E2D1CB7559BB}" srcOrd="0" destOrd="0" presId="urn:microsoft.com/office/officeart/2008/layout/LinedList"/>
    <dgm:cxn modelId="{7F482126-2E43-4954-80E7-85B95F9844D4}" srcId="{D8B44669-CD1D-4EB9-8FCC-88EF560FA8FA}" destId="{D671C603-AD21-466C-9980-FA4E471116B4}" srcOrd="2" destOrd="0" parTransId="{47E66FAD-FA22-493C-BB2F-3E943883857F}" sibTransId="{A2BCF041-1F77-43FD-BB56-3E4FCB3495B2}"/>
    <dgm:cxn modelId="{3C5CB161-4A12-445A-A4D2-54647F3C3B2C}" type="presOf" srcId="{88ABF054-B244-47DF-BDBC-2FA7F529F486}" destId="{E1128A16-26B1-4167-998E-37FD6E0397A7}" srcOrd="0" destOrd="0" presId="urn:microsoft.com/office/officeart/2008/layout/LinedList"/>
    <dgm:cxn modelId="{3D8D7F9A-C77E-4D5C-A965-F2CBA9E61FE2}" type="presOf" srcId="{F2865AE7-0A06-445B-B730-60F459F88666}" destId="{7250D16B-C27E-4AB6-A43C-4D203AA4E801}" srcOrd="0" destOrd="0" presId="urn:microsoft.com/office/officeart/2008/layout/LinedList"/>
    <dgm:cxn modelId="{AFD8A13C-9B04-457E-8B29-09AC3E8594C1}" srcId="{D8B44669-CD1D-4EB9-8FCC-88EF560FA8FA}" destId="{F2865AE7-0A06-445B-B730-60F459F88666}" srcOrd="0" destOrd="0" parTransId="{491D702C-D2F8-426F-AB6E-84E6D564FFE0}" sibTransId="{ACFAEFAD-10CF-47B1-88FC-D1AB81AAF2B5}"/>
    <dgm:cxn modelId="{63E7392D-57A7-433D-AF38-2C61AF7D70DD}" type="presOf" srcId="{D8B44669-CD1D-4EB9-8FCC-88EF560FA8FA}" destId="{CE92B8EC-8E7D-4F52-8C64-B635F47BAC27}" srcOrd="0" destOrd="0" presId="urn:microsoft.com/office/officeart/2008/layout/LinedList"/>
    <dgm:cxn modelId="{B4BF6EBD-7003-490D-8196-BF37CAF658D9}" srcId="{D8B44669-CD1D-4EB9-8FCC-88EF560FA8FA}" destId="{97CEC93F-5E3A-45A8-97F4-737040DC9229}" srcOrd="1" destOrd="0" parTransId="{7342458A-CB74-47E2-BF8A-D926B3D2ABE6}" sibTransId="{E71992DB-CED8-430B-B162-C59ECFC3F379}"/>
    <dgm:cxn modelId="{3014BE7B-E06B-4D70-89A9-CBD22045CC8D}" srcId="{D8B44669-CD1D-4EB9-8FCC-88EF560FA8FA}" destId="{88ABF054-B244-47DF-BDBC-2FA7F529F486}" srcOrd="3" destOrd="0" parTransId="{15C680D6-B08E-4657-8908-5F3A5C7C79C1}" sibTransId="{5B2EE31B-6030-4C1D-BCCE-B8D3EE091A76}"/>
    <dgm:cxn modelId="{69CA6300-A627-452E-BB4B-1692B6F78452}" type="presParOf" srcId="{CE92B8EC-8E7D-4F52-8C64-B635F47BAC27}" destId="{D90F342B-71EE-4F8A-946C-99777BC3900F}" srcOrd="0" destOrd="0" presId="urn:microsoft.com/office/officeart/2008/layout/LinedList"/>
    <dgm:cxn modelId="{54761265-FD99-496A-A2E5-16FA60973FDE}" type="presParOf" srcId="{CE92B8EC-8E7D-4F52-8C64-B635F47BAC27}" destId="{161287B5-1D28-449C-92A7-04FC445FECEA}" srcOrd="1" destOrd="0" presId="urn:microsoft.com/office/officeart/2008/layout/LinedList"/>
    <dgm:cxn modelId="{F90D5391-92CB-45D8-B08F-6052D80A95C8}" type="presParOf" srcId="{161287B5-1D28-449C-92A7-04FC445FECEA}" destId="{7250D16B-C27E-4AB6-A43C-4D203AA4E801}" srcOrd="0" destOrd="0" presId="urn:microsoft.com/office/officeart/2008/layout/LinedList"/>
    <dgm:cxn modelId="{3A2D83E4-E920-4293-ACB9-6EE1E3D9A6C3}" type="presParOf" srcId="{161287B5-1D28-449C-92A7-04FC445FECEA}" destId="{96274F66-18A5-4E9D-932F-DC4D0F905A29}" srcOrd="1" destOrd="0" presId="urn:microsoft.com/office/officeart/2008/layout/LinedList"/>
    <dgm:cxn modelId="{35310F1A-7CD3-4A49-8ADE-2574930D9757}" type="presParOf" srcId="{CE92B8EC-8E7D-4F52-8C64-B635F47BAC27}" destId="{8B9C2973-BFA3-4623-B1DC-21B21477DCA4}" srcOrd="2" destOrd="0" presId="urn:microsoft.com/office/officeart/2008/layout/LinedList"/>
    <dgm:cxn modelId="{2E0E4816-8934-44F6-8B64-45839743A358}" type="presParOf" srcId="{CE92B8EC-8E7D-4F52-8C64-B635F47BAC27}" destId="{05D4CD18-5C41-4E95-945E-665CF1D957BA}" srcOrd="3" destOrd="0" presId="urn:microsoft.com/office/officeart/2008/layout/LinedList"/>
    <dgm:cxn modelId="{975CBC4E-D0B9-478D-9CFA-A2DC63A98F15}" type="presParOf" srcId="{05D4CD18-5C41-4E95-945E-665CF1D957BA}" destId="{E800C46F-3A23-4558-A14D-5ECC921D19C8}" srcOrd="0" destOrd="0" presId="urn:microsoft.com/office/officeart/2008/layout/LinedList"/>
    <dgm:cxn modelId="{A94E8DBF-A7AE-4558-82F5-B9608151B107}" type="presParOf" srcId="{05D4CD18-5C41-4E95-945E-665CF1D957BA}" destId="{7773A65A-57B4-41CB-8CF7-C3F0E60CC8C0}" srcOrd="1" destOrd="0" presId="urn:microsoft.com/office/officeart/2008/layout/LinedList"/>
    <dgm:cxn modelId="{D524C33F-D28A-4684-8CD5-4D1BB811B786}" type="presParOf" srcId="{CE92B8EC-8E7D-4F52-8C64-B635F47BAC27}" destId="{05455EA5-87E9-4D20-AF47-2C9A3193955F}" srcOrd="4" destOrd="0" presId="urn:microsoft.com/office/officeart/2008/layout/LinedList"/>
    <dgm:cxn modelId="{458249D1-9995-41B5-9BA8-70884D1D2790}" type="presParOf" srcId="{CE92B8EC-8E7D-4F52-8C64-B635F47BAC27}" destId="{411781F1-9845-4BE1-A3FE-3574D9E86908}" srcOrd="5" destOrd="0" presId="urn:microsoft.com/office/officeart/2008/layout/LinedList"/>
    <dgm:cxn modelId="{C1C2F671-408D-4BAF-95C7-5082C5C11602}" type="presParOf" srcId="{411781F1-9845-4BE1-A3FE-3574D9E86908}" destId="{DAFAD1F6-E7E6-461E-A793-E2D1CB7559BB}" srcOrd="0" destOrd="0" presId="urn:microsoft.com/office/officeart/2008/layout/LinedList"/>
    <dgm:cxn modelId="{A8D0C48F-F6E4-43F4-B0FB-04F83B6A52B6}" type="presParOf" srcId="{411781F1-9845-4BE1-A3FE-3574D9E86908}" destId="{B87D248D-2B9C-4556-843C-4B50545F6551}" srcOrd="1" destOrd="0" presId="urn:microsoft.com/office/officeart/2008/layout/LinedList"/>
    <dgm:cxn modelId="{C287FF8F-BA86-4944-ADEF-AA57A1642673}" type="presParOf" srcId="{CE92B8EC-8E7D-4F52-8C64-B635F47BAC27}" destId="{CB65A304-A7FC-48BD-A3C6-D2A7637452F7}" srcOrd="6" destOrd="0" presId="urn:microsoft.com/office/officeart/2008/layout/LinedList"/>
    <dgm:cxn modelId="{4FD43936-8F2E-44F0-BBBC-9C361D5CD169}" type="presParOf" srcId="{CE92B8EC-8E7D-4F52-8C64-B635F47BAC27}" destId="{A31AA882-BA51-4FD3-B4D5-26551C33C3A5}" srcOrd="7" destOrd="0" presId="urn:microsoft.com/office/officeart/2008/layout/LinedList"/>
    <dgm:cxn modelId="{9B1DEDFA-70BE-42C8-8277-C77FDC344EB2}" type="presParOf" srcId="{A31AA882-BA51-4FD3-B4D5-26551C33C3A5}" destId="{E1128A16-26B1-4167-998E-37FD6E0397A7}" srcOrd="0" destOrd="0" presId="urn:microsoft.com/office/officeart/2008/layout/LinedList"/>
    <dgm:cxn modelId="{950C8878-4F63-48C6-95E7-E8AF9959F643}" type="presParOf" srcId="{A31AA882-BA51-4FD3-B4D5-26551C33C3A5}" destId="{84FF3B8F-D331-4431-AF22-80479266D4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0607A1-0186-494C-A3A9-07772C489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34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BACCAB-D60E-5D4C-9575-030BC7C72B1D}" type="datetimeFigureOut">
              <a:rPr lang="en-US"/>
              <a:pPr/>
              <a:t>03/11/15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3C551B-FB78-B248-85BC-CAC8E1FB7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7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9CBC81-57BD-9048-9403-292B879F41C6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148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7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3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1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Στόχος</a:t>
            </a:r>
            <a:r>
              <a:rPr lang="en-US" altLang="el-GR" smtClean="0"/>
              <a:t>: </a:t>
            </a:r>
            <a:r>
              <a:rPr lang="el-GR" altLang="el-GR" smtClean="0"/>
              <a:t>Διακρατική συνεργασία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B23F80-C582-4048-AEB0-DCB87865E9BF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5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2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2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04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2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8626475" y="517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6324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2648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2209800"/>
            <a:ext cx="65532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533400" y="2743200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990600" cy="45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3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32610" y="0"/>
            <a:ext cx="45262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322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440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670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228600" y="1524000"/>
            <a:ext cx="7239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H="1">
            <a:off x="609600" y="1447800"/>
            <a:ext cx="6249988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9144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2133600"/>
            <a:ext cx="6553200" cy="41910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2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930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408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566160"/>
            <a:ext cx="530352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94960" y="3566160"/>
            <a:ext cx="374904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752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389120"/>
            <a:ext cx="45720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63440" y="4389120"/>
            <a:ext cx="448056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792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374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90600" y="533400"/>
            <a:ext cx="7013448" cy="5779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443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2971800"/>
            <a:ext cx="91440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9261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200400"/>
            <a:ext cx="470916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0600" y="3200400"/>
            <a:ext cx="4343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84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19" r:id="rId4"/>
    <p:sldLayoutId id="2147483720" r:id="rId5"/>
    <p:sldLayoutId id="2147483721" r:id="rId6"/>
    <p:sldLayoutId id="2147483722" r:id="rId7"/>
    <p:sldLayoutId id="2147483728" r:id="rId8"/>
    <p:sldLayoutId id="2147483729" r:id="rId9"/>
    <p:sldLayoutId id="2147483723" r:id="rId10"/>
    <p:sldLayoutId id="2147483724" r:id="rId11"/>
    <p:sldLayoutId id="214748373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Placeholder 4"/>
          <p:cNvSpPr>
            <a:spLocks noGrp="1"/>
          </p:cNvSpPr>
          <p:nvPr>
            <p:ph type="body" sz="quarter" idx="17"/>
          </p:nvPr>
        </p:nvSpPr>
        <p:spPr bwMode="auto">
          <a:xfrm>
            <a:off x="557284" y="1752600"/>
            <a:ext cx="6553200" cy="762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Funding for promoting innovations in SMEs?</a:t>
            </a:r>
            <a:endParaRPr lang="el-GR" dirty="0"/>
          </a:p>
          <a:p>
            <a:endParaRPr lang="en-US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4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762000" y="4114800"/>
            <a:ext cx="7315200" cy="533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sz="2000" b="1" dirty="0" smtClean="0">
              <a:solidFill>
                <a:srgbClr val="002060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  <a:t>Enterprise Europe Network-Hellas</a:t>
            </a:r>
          </a:p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  <a:t>Helping ambitious businesses innovate and grow internationally  </a:t>
            </a:r>
          </a:p>
          <a:p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  <a:t>www.enterprise-hellas.gr, @EEN_Hellas</a:t>
            </a:r>
            <a:b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</a:b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</a:b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452320" y="5185765"/>
            <a:ext cx="1512168" cy="1486029"/>
          </a:xfrm>
          <a:prstGeom prst="rect">
            <a:avLst/>
          </a:prstGeom>
          <a:noFill/>
        </p:spPr>
      </p:pic>
      <p:pic>
        <p:nvPicPr>
          <p:cNvPr id="6" name="Picture 12" descr="blue-satellite-cover-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35"/>
            <a:ext cx="9144000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463" y="722636"/>
            <a:ext cx="6985000" cy="908050"/>
          </a:xfrm>
        </p:spPr>
        <p:txBody>
          <a:bodyPr/>
          <a:lstStyle/>
          <a:p>
            <a:pPr indent="3175" algn="ctr"/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US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Innovation Management </a:t>
            </a:r>
            <a: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l-GR" altLang="el-GR" sz="2700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l-GR" altLang="el-GR" sz="27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l-GR" altLang="el-GR" sz="2200" dirty="0" smtClean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27315" y="1752600"/>
            <a:ext cx="672549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b="1" i="0" u="none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75000"/>
              <a:buFont typeface="Courier New" panose="02070309020205020404" pitchFamily="49" charset="0"/>
              <a:buChar char="o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0F54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F5494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Innovation Audit &amp; Management </a:t>
            </a:r>
            <a:endParaRPr lang="el-GR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Benchmarking of innovative SMEs (EU level)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Guidance on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innovation strategy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issues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endParaRPr lang="en-US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Support of Greek SMEs in the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SME Instrument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programme for disruptive products / services </a:t>
            </a:r>
            <a:r>
              <a:rPr 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</a:t>
            </a:r>
            <a:endParaRPr lang="en-US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During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2014</a:t>
            </a:r>
            <a:r>
              <a:rPr lang="el-GR" altLang="el-G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Innovation audits in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39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companies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endParaRPr lang="en-US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n-US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kern="0" dirty="0">
              <a:solidFill>
                <a:srgbClr val="FF9100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25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>
              <a:spcAft>
                <a:spcPts val="500"/>
              </a:spcAft>
              <a:buClr>
                <a:srgbClr val="FF9900"/>
              </a:buClr>
              <a:buSzPct val="85000"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451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5800" y="304801"/>
            <a:ext cx="7467600" cy="838200"/>
          </a:xfrm>
        </p:spPr>
        <p:txBody>
          <a:bodyPr/>
          <a:lstStyle/>
          <a:p>
            <a:r>
              <a:rPr lang="el-GR" altLang="el-GR" sz="2800" dirty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800" dirty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800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US" altLang="el-GR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Expanding to new markets</a:t>
            </a:r>
            <a:r>
              <a:rPr lang="el-GR" altLang="el-GR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(1)</a:t>
            </a:r>
            <a:endParaRPr lang="el-GR" sz="2800" b="0" dirty="0"/>
          </a:p>
        </p:txBody>
      </p:sp>
      <p:pic>
        <p:nvPicPr>
          <p:cNvPr id="5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2" cstate="print"/>
          <a:srcRect l="18302" t="9945" r="16828"/>
          <a:stretch/>
        </p:blipFill>
        <p:spPr bwMode="auto">
          <a:xfrm>
            <a:off x="7543800" y="5334960"/>
            <a:ext cx="1512168" cy="1486029"/>
          </a:xfrm>
          <a:prstGeom prst="rect">
            <a:avLst/>
          </a:prstGeom>
          <a:noFill/>
        </p:spPr>
      </p:pic>
      <p:pic>
        <p:nvPicPr>
          <p:cNvPr id="14" name="Εικόνα 13" descr="https://www.improve-innovation.eu/wp-content/uploads/2010/07/IMP%C2%B3rove-Assessment_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574"/>
          <a:stretch/>
        </p:blipFill>
        <p:spPr bwMode="auto">
          <a:xfrm>
            <a:off x="1614574" y="4495800"/>
            <a:ext cx="2267272" cy="2200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Γράφημα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545719"/>
              </p:ext>
            </p:extLst>
          </p:nvPr>
        </p:nvGraphicFramePr>
        <p:xfrm>
          <a:off x="152400" y="113647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Γράφημα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911870"/>
              </p:ext>
            </p:extLst>
          </p:nvPr>
        </p:nvGraphicFramePr>
        <p:xfrm>
          <a:off x="4453488" y="18673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948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59065032"/>
              </p:ext>
            </p:extLst>
          </p:nvPr>
        </p:nvGraphicFramePr>
        <p:xfrm>
          <a:off x="6019800" y="2133600"/>
          <a:ext cx="3124200" cy="263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7" cstate="print"/>
          <a:srcRect l="18302" t="9945" r="16828"/>
          <a:stretch/>
        </p:blipFill>
        <p:spPr bwMode="auto">
          <a:xfrm>
            <a:off x="7467600" y="5371971"/>
            <a:ext cx="1512168" cy="1486029"/>
          </a:xfrm>
          <a:prstGeom prst="rect">
            <a:avLst/>
          </a:prstGeom>
          <a:noFill/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533400" y="266838"/>
            <a:ext cx="8229600" cy="648789"/>
          </a:xfrm>
          <a:prstGeom prst="rect">
            <a:avLst/>
          </a:prstGeom>
        </p:spPr>
        <p:txBody>
          <a:bodyPr vert="horz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i="0">
                <a:solidFill>
                  <a:srgbClr val="003399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l-GR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US" altLang="el-GR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Business meetings record(2)</a:t>
            </a:r>
            <a:r>
              <a:rPr lang="el-GR" altLang="el-GR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b="0" kern="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" y="1264614"/>
            <a:ext cx="2751267" cy="1834748"/>
          </a:xfrm>
          <a:prstGeom prst="rect">
            <a:avLst/>
          </a:prstGeom>
        </p:spPr>
      </p:pic>
      <p:pic>
        <p:nvPicPr>
          <p:cNvPr id="2052" name="Picture 4" descr="http://oilpatchasia.com/wp-content/uploads/2014/02/Screen-Shot-2014-02-16-at-11.57.53-A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0" y="5238206"/>
            <a:ext cx="2653026" cy="14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" y="3276600"/>
            <a:ext cx="2740381" cy="1612619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2819400" cy="5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2" cstate="print"/>
          <a:srcRect l="18302" t="9945" r="16828"/>
          <a:stretch/>
        </p:blipFill>
        <p:spPr bwMode="auto">
          <a:xfrm>
            <a:off x="7620000" y="5350547"/>
            <a:ext cx="1344488" cy="1321247"/>
          </a:xfrm>
          <a:prstGeom prst="rect">
            <a:avLst/>
          </a:prstGeom>
          <a:noFill/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1562100" y="349646"/>
            <a:ext cx="7391400" cy="648789"/>
          </a:xfrm>
          <a:prstGeom prst="rect">
            <a:avLst/>
          </a:prstGeom>
        </p:spPr>
        <p:txBody>
          <a:bodyPr vert="horz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i="0">
                <a:solidFill>
                  <a:srgbClr val="003399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l-GR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US" altLang="el-GR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Transnational Partnerships(3)</a:t>
            </a:r>
            <a:r>
              <a:rPr lang="el-GR" altLang="el-GR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b="0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1523999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Enterprise Europe Network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brought together the </a:t>
            </a:r>
            <a:r>
              <a:rPr lang="en-US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German company </a:t>
            </a:r>
            <a:r>
              <a:rPr lang="el-GR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TMTM &amp; </a:t>
            </a:r>
            <a:r>
              <a:rPr lang="en-US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Greek company </a:t>
            </a:r>
            <a:r>
              <a:rPr lang="en-GB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Campervan </a:t>
            </a:r>
            <a:r>
              <a:rPr lang="en-GB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Rental </a:t>
            </a:r>
            <a:r>
              <a:rPr lang="en-GB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Service</a:t>
            </a:r>
            <a:r>
              <a:rPr lang="el-GR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for developing cycling tourism in Peloponnesus region. </a:t>
            </a:r>
            <a:endParaRPr lang="el-GR" sz="15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l-GR" sz="15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3999"/>
            <a:ext cx="2871787" cy="1731261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914400" y="4003848"/>
            <a:ext cx="3581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Enterprise </a:t>
            </a:r>
            <a:r>
              <a:rPr lang="el-GR" sz="15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Europe Network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supported the </a:t>
            </a:r>
            <a:r>
              <a:rPr lang="en-US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Greek start-up</a:t>
            </a:r>
            <a:r>
              <a:rPr lang="el-GR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Crypteia Networks</a:t>
            </a:r>
            <a:r>
              <a:rPr lang="el-GR" sz="15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focused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on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Cyber security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&amp; Threat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Intelligence, in accessing </a:t>
            </a:r>
            <a:r>
              <a:rPr lang="en-US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finance, </a:t>
            </a:r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expanding to new </a:t>
            </a:r>
            <a:r>
              <a:rPr lang="en-US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EU markets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, patenting </a:t>
            </a:r>
            <a:r>
              <a:rPr lang="en-US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IPR rights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1500" dirty="0">
              <a:latin typeface="Calibri" panose="020F0502020204030204" pitchFamily="34" charset="0"/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r="31511"/>
          <a:stretch/>
        </p:blipFill>
        <p:spPr>
          <a:xfrm>
            <a:off x="5257800" y="3087558"/>
            <a:ext cx="1782557" cy="30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2" cstate="print"/>
          <a:srcRect l="18302" t="9945" r="16828"/>
          <a:stretch/>
        </p:blipFill>
        <p:spPr bwMode="auto">
          <a:xfrm>
            <a:off x="7543800" y="5334000"/>
            <a:ext cx="1420688" cy="1396130"/>
          </a:xfrm>
          <a:prstGeom prst="rect">
            <a:avLst/>
          </a:prstGeom>
          <a:noFill/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1905000" y="589461"/>
            <a:ext cx="7391400" cy="648789"/>
          </a:xfrm>
          <a:prstGeom prst="rect">
            <a:avLst/>
          </a:prstGeom>
        </p:spPr>
        <p:txBody>
          <a:bodyPr vert="horz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i="0">
                <a:solidFill>
                  <a:srgbClr val="003399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l-GR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US" altLang="el-GR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European Distinctions</a:t>
            </a:r>
            <a:r>
              <a:rPr lang="el-GR" altLang="el-GR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(4)</a:t>
            </a:r>
            <a:endParaRPr lang="el-GR" sz="2800" b="0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449035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464275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479515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479515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5115004" y="3184379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European Best Practice Award 2</a:t>
            </a:r>
            <a:r>
              <a:rPr lang="el-GR" sz="15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013</a:t>
            </a:r>
            <a:endParaRPr lang="el-GR" sz="1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8077" y="3203888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European Best Practice Award 2014</a:t>
            </a:r>
            <a:endParaRPr lang="el-GR" sz="1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48" y="1548724"/>
            <a:ext cx="3183113" cy="1564116"/>
          </a:xfrm>
          <a:prstGeom prst="rect">
            <a:avLst/>
          </a:prstGeom>
        </p:spPr>
      </p:pic>
      <p:pic>
        <p:nvPicPr>
          <p:cNvPr id="5124" name="Picture 4" descr="https://scontent.xx.fbcdn.net/hphotos-xtf1/v/t1.0-9/10710725_10205341779493801_2766671264149842477_n.jpg?oh=e6180945880407326309ee78dbb3ad12&amp;oe=568CDF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05" y="1459469"/>
            <a:ext cx="2316389" cy="16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scontent.xx.fbcdn.net/hphotos-ash2/t31.0-8/10479939_10205448290036498_5759566223694941050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905053"/>
            <a:ext cx="3594205" cy="23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1219200" y="1905000"/>
            <a:ext cx="6553200" cy="5207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More information:</a:t>
            </a:r>
            <a:br>
              <a:rPr lang="en-US" sz="40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www.enterprise-hellas.gr</a:t>
            </a:r>
            <a:endParaRPr lang="en-US" sz="2200" dirty="0">
              <a:solidFill>
                <a:srgbClr val="002060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10" descr="blue-satellite-backco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9925"/>
            <a:ext cx="9144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ogo-NET-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855"/>
            <a:ext cx="13716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1524000"/>
            <a:ext cx="586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b="1" i="0" u="none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75000"/>
              <a:buFont typeface="Courier New" panose="02070309020205020404" pitchFamily="49" charset="0"/>
              <a:buChar char="o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0F54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F5494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Are you a </a:t>
            </a:r>
            <a:r>
              <a:rPr lang="en-US" sz="2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business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interested to </a:t>
            </a:r>
            <a:r>
              <a:rPr lang="en-US" sz="2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innovate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2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expand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abroad? </a:t>
            </a:r>
            <a:r>
              <a:rPr lang="en-US" sz="2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br>
              <a:rPr lang="en-US" sz="22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Are you looking for new markets, funding, information on the Single Market? </a:t>
            </a:r>
            <a:endParaRPr lang="el-GR" sz="2000" dirty="0"/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  <p:sp>
        <p:nvSpPr>
          <p:cNvPr id="2" name="Ορθογώνιο 1"/>
          <p:cNvSpPr/>
          <p:nvPr/>
        </p:nvSpPr>
        <p:spPr>
          <a:xfrm>
            <a:off x="1219200" y="38100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4 </a:t>
            </a:r>
            <a:r>
              <a:rPr lang="en-US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services (and </a:t>
            </a:r>
            <a:r>
              <a:rPr lang="el-GR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4</a:t>
            </a:r>
            <a:r>
              <a:rPr lang="en-US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success stories)</a:t>
            </a:r>
            <a:endParaRPr lang="en-US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22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909" y="404664"/>
            <a:ext cx="6985000" cy="908050"/>
          </a:xfrm>
        </p:spPr>
        <p:txBody>
          <a:bodyPr/>
          <a:lstStyle/>
          <a:p>
            <a:pPr indent="3175" algn="ctr"/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US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Who we are</a:t>
            </a:r>
            <a:r>
              <a:rPr lang="el-GR" altLang="el-GR" sz="2700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l-GR" altLang="el-GR" sz="27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alt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National &amp; European Network </a:t>
            </a:r>
            <a:endParaRPr lang="el-GR" altLang="el-G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57708" y="1312714"/>
            <a:ext cx="734809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b="1" i="0" u="none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75000"/>
              <a:buFont typeface="Courier New" panose="02070309020205020404" pitchFamily="49" charset="0"/>
              <a:buChar char="o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0F54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F5494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world’s largest support network for SMEs with international ambitions,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600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organizations in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&gt;60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countries</a:t>
            </a:r>
            <a:endParaRPr lang="el-GR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Supported by the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European Commission </a:t>
            </a:r>
            <a:endParaRPr lang="el-GR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12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partners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from across the country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combining international business expertise with local knowledge: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research centres, business associations, chambers of commerce and a development agency</a:t>
            </a: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Helping business grow faster through tailored support, new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commercial partnerships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and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access to finance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without cost for SMEs</a:t>
            </a:r>
            <a:r>
              <a:rPr lang="el-GR" altLang="el-GR" sz="2000" b="0" strike="sngStrik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/>
            </a:r>
            <a:br>
              <a:rPr lang="el-GR" altLang="el-GR" sz="2000" b="0" strike="sngStrik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l-GR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More than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5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5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0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transnational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business and technological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partnerships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(2008-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today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!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n-US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kern="0" dirty="0">
              <a:solidFill>
                <a:srgbClr val="FF9100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25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>
              <a:spcAft>
                <a:spcPts val="500"/>
              </a:spcAft>
              <a:buClr>
                <a:srgbClr val="FF9900"/>
              </a:buClr>
              <a:buSzPct val="85000"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758243" y="5486400"/>
            <a:ext cx="1206245" cy="118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479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909" y="404664"/>
            <a:ext cx="6985000" cy="908050"/>
          </a:xfrm>
        </p:spPr>
        <p:txBody>
          <a:bodyPr/>
          <a:lstStyle/>
          <a:p>
            <a:pPr indent="3175"/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US" altLang="el-GR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Who we are</a:t>
            </a:r>
            <a:r>
              <a:rPr lang="el-GR" altLang="el-GR" sz="27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l-GR" altLang="el-GR" sz="27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l-GR" altLang="el-G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  <p:pic>
        <p:nvPicPr>
          <p:cNvPr id="1026" name="Picture 2" descr="http://enterprise-hellas.gr/sites/enterprise-hellas/themes/bartik/images/logos/prax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6192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nterprise-hellas.gr/sites/enterprise-hellas/themes/bartik/images/logos/sb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540718"/>
            <a:ext cx="2055817" cy="60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nterprise-hellas.gr/sites/enterprise-hellas/themes/bartik/images/logos/ank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71900"/>
            <a:ext cx="23431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prise-hellas.gr/sites/enterprise-hellas/themes/bartik/images/logos/arkad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4770"/>
            <a:ext cx="1126843" cy="11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enterprise-hellas.gr/sites/enterprise-hellas/themes/bartik/images/logos/ioannin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80" y="2722211"/>
            <a:ext cx="1299114" cy="107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enterprise-hellas.gr/sites/enterprise-hellas/themes/bartik/images/logos/kaval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5060"/>
            <a:ext cx="23717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enterprise-hellas.gr/sites/enterprise-hellas/themes/bartik/images/logos/sbb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8" y="4377929"/>
            <a:ext cx="1917431" cy="7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enterprise-hellas.gr/sites/enterprise-hellas/themes/bartik/images/logos/iraklei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44" y="4341415"/>
            <a:ext cx="732881" cy="7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enterprise-hellas.gr/sites/enterprise-hellas/themes/bartik/images/logos/ebeta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76" y="4155394"/>
            <a:ext cx="1163371" cy="13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enterprise-hellas.gr/sites/enterprise-hellas/themes/bartik/images/logos/seb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96" y="4336517"/>
            <a:ext cx="17907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enterprise-hellas.gr/sites/enterprise-hellas/themes/bartik/images/logos/LogoEKT_webonly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96" y="2975060"/>
            <a:ext cx="1698356" cy="7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97" y="1447800"/>
            <a:ext cx="1037985" cy="100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22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3855" y="404664"/>
            <a:ext cx="8207375" cy="4537075"/>
          </a:xfrm>
        </p:spPr>
        <p:txBody>
          <a:bodyPr/>
          <a:lstStyle/>
          <a:p>
            <a:pPr marL="0" indent="0" algn="ctr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</a:pPr>
            <a:r>
              <a:rPr lang="en-US" altLang="el-G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world’s </a:t>
            </a:r>
            <a:r>
              <a:rPr lang="en-US" altLang="el-GR" sz="3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largest </a:t>
            </a:r>
            <a:r>
              <a:rPr lang="en-US" altLang="el-G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network for SMEs</a:t>
            </a:r>
            <a:endParaRPr lang="en-IE" altLang="el-GR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</a:pPr>
            <a:endParaRPr lang="en-IE" altLang="el-GR" sz="2500" dirty="0" smtClean="0">
              <a:solidFill>
                <a:srgbClr val="6B6B6B"/>
              </a:solidFill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</a:pPr>
            <a:endParaRPr lang="en-US" altLang="el-GR" sz="2500" dirty="0" smtClean="0">
              <a:solidFill>
                <a:srgbClr val="005FA9"/>
              </a:solidFill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</a:pPr>
            <a:endParaRPr lang="en-US" altLang="el-GR" sz="1800" dirty="0" smtClean="0">
              <a:solidFill>
                <a:srgbClr val="005FA9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0" y="5105400"/>
            <a:ext cx="5403403" cy="13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SzPct val="100000"/>
            </a:pPr>
            <a:r>
              <a:rPr lang="en-IE" altLang="el-GR" sz="3000" dirty="0" smtClean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600</a:t>
            </a:r>
            <a:r>
              <a:rPr lang="el-GR" altLang="el-GR" sz="30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l-GR" sz="3000" dirty="0" smtClean="0">
                <a:solidFill>
                  <a:srgbClr val="6B6B6B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organizations, </a:t>
            </a:r>
            <a:r>
              <a:rPr lang="el-GR" altLang="el-GR" sz="3000" dirty="0" smtClean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&gt;60</a:t>
            </a:r>
            <a:r>
              <a:rPr lang="en-IE" altLang="el-GR" sz="3000" dirty="0" smtClean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l-GR" sz="3000" dirty="0" smtClean="0">
                <a:solidFill>
                  <a:srgbClr val="6B6B6B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countries</a:t>
            </a:r>
            <a:r>
              <a:rPr lang="el-GR" altLang="el-GR" sz="3000" dirty="0" smtClean="0">
                <a:solidFill>
                  <a:srgbClr val="6B6B6B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</a:t>
            </a:r>
            <a:r>
              <a:rPr lang="en-US" altLang="el-GR" sz="3000" dirty="0" smtClean="0">
                <a:solidFill>
                  <a:srgbClr val="6B6B6B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operating since 2008 </a:t>
            </a:r>
            <a:r>
              <a:rPr lang="el-GR" altLang="el-GR" sz="3000" dirty="0" smtClean="0">
                <a:solidFill>
                  <a:srgbClr val="6B6B6B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/>
            </a:r>
            <a:br>
              <a:rPr lang="el-GR" altLang="el-GR" sz="3000" dirty="0" smtClean="0">
                <a:solidFill>
                  <a:srgbClr val="6B6B6B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n-IE" altLang="el-GR" sz="2800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25562"/>
            <a:ext cx="8102265" cy="41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6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07680672"/>
              </p:ext>
            </p:extLst>
          </p:nvPr>
        </p:nvGraphicFramePr>
        <p:xfrm>
          <a:off x="990600" y="1371600"/>
          <a:ext cx="70866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7" cstate="print"/>
          <a:srcRect l="18302" t="9945" r="16828"/>
          <a:stretch/>
        </p:blipFill>
        <p:spPr bwMode="auto">
          <a:xfrm>
            <a:off x="7896823" y="5638800"/>
            <a:ext cx="1240645" cy="12192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6909" y="404664"/>
            <a:ext cx="6985000" cy="908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indent="3175"/>
            <a:r>
              <a:rPr lang="el-GR" altLang="el-GR" sz="27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US" altLang="el-GR" sz="27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Services</a:t>
            </a:r>
            <a:endParaRPr lang="el-GR" altLang="el-GR" sz="2200" kern="0" dirty="0" smtClean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512" y="772332"/>
            <a:ext cx="6985000" cy="908050"/>
          </a:xfrm>
        </p:spPr>
        <p:txBody>
          <a:bodyPr/>
          <a:lstStyle/>
          <a:p>
            <a:pPr indent="3175" algn="ctr"/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US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Access to Markets</a:t>
            </a:r>
            <a: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(1)</a:t>
            </a:r>
            <a:b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l-GR" altLang="el-GR" sz="2200" dirty="0" smtClean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8929" y="1752600"/>
            <a:ext cx="6840760" cy="262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b="1" i="0" u="none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75000"/>
              <a:buFont typeface="Courier New" panose="02070309020205020404" pitchFamily="49" charset="0"/>
              <a:buChar char="o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0F54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F5494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Technology-Business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Audits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Company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Missions &amp; Brokerage Events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Online matching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of partnership profiles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Support on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identifying business opportunities,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market practices, standards, legal and tax issues, IPR, etc. </a:t>
            </a: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During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2013-2014: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altLang="el-G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121 </a:t>
            </a:r>
            <a:r>
              <a:rPr lang="en-US" altLang="el-G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Brokerage Events &amp; Company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Missions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150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transnational partnership agreements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endParaRPr lang="el-GR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kern="0" dirty="0">
              <a:solidFill>
                <a:srgbClr val="FF9100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25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>
              <a:spcAft>
                <a:spcPts val="500"/>
              </a:spcAft>
              <a:buClr>
                <a:srgbClr val="FF9900"/>
              </a:buClr>
              <a:buSzPct val="85000"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468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50581"/>
            <a:ext cx="6985000" cy="908050"/>
          </a:xfrm>
        </p:spPr>
        <p:txBody>
          <a:bodyPr/>
          <a:lstStyle/>
          <a:p>
            <a:pPr indent="3175" algn="ctr"/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US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Access to Finance</a:t>
            </a:r>
            <a: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(2)</a:t>
            </a:r>
            <a:b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l-GR" altLang="el-GR" sz="2200" dirty="0" smtClean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3236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b="1" i="0" u="none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75000"/>
              <a:buFont typeface="Courier New" panose="02070309020205020404" pitchFamily="49" charset="0"/>
              <a:buChar char="o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0F54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F5494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Information &amp;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Advisory Services on funding instruments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/>
            </a:r>
            <a:br>
              <a:rPr lang="el-GR" altLang="el-G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l-GR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- Ε</a:t>
            </a:r>
            <a:r>
              <a:rPr lang="en-US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U programmes </a:t>
            </a:r>
            <a:r>
              <a:rPr lang="el-GR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</a:t>
            </a:r>
            <a:r>
              <a:rPr lang="en-US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Horizon 2020, COSME</a:t>
            </a:r>
            <a:r>
              <a:rPr lang="el-GR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</a:t>
            </a:r>
            <a:r>
              <a:rPr lang="en-US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etc.)</a:t>
            </a:r>
            <a:r>
              <a:rPr lang="el-GR" altLang="el-GR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/>
            </a:r>
            <a:br>
              <a:rPr lang="el-GR" altLang="el-GR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l-GR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- </a:t>
            </a:r>
            <a:r>
              <a:rPr lang="en-US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Structural Funds </a:t>
            </a:r>
            <a:r>
              <a:rPr lang="el-GR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/>
            </a:r>
            <a:br>
              <a:rPr lang="el-GR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l-GR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- </a:t>
            </a:r>
            <a:r>
              <a:rPr lang="en-US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Private investments &amp; Alternative funding instruments: </a:t>
            </a:r>
            <a:r>
              <a:rPr lang="en-US" altLang="el-GR" sz="16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venture capital, business angels, seed financing, crowdfunding, among others.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l-GR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Partner search, </a:t>
            </a:r>
            <a:r>
              <a:rPr lang="en-US" altLang="el-GR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at international level, for joint proposal submission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l-GR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Guidance on </a:t>
            </a:r>
            <a:r>
              <a:rPr lang="en-US" altLang="el-GR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proposal writing/submission, </a:t>
            </a:r>
            <a:r>
              <a:rPr lang="en-US" altLang="el-GR" sz="2000" b="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etc</a:t>
            </a:r>
            <a:r>
              <a:rPr lang="el-GR" altLang="el-GR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.</a:t>
            </a: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b="0" kern="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During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2013-2014</a:t>
            </a:r>
            <a:r>
              <a:rPr lang="el-GR" altLang="el-G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&gt;3.500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queries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on access to finance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endParaRPr lang="en-US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&gt;100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training seminars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for SMEs</a:t>
            </a:r>
            <a:endParaRPr lang="el-GR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b="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b="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b="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kern="0" dirty="0">
              <a:solidFill>
                <a:srgbClr val="FF9100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25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>
              <a:spcAft>
                <a:spcPts val="500"/>
              </a:spcAft>
              <a:buClr>
                <a:srgbClr val="FF9900"/>
              </a:buClr>
              <a:buSzPct val="85000"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550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46281"/>
            <a:ext cx="6985000" cy="908050"/>
          </a:xfrm>
        </p:spPr>
        <p:txBody>
          <a:bodyPr/>
          <a:lstStyle/>
          <a:p>
            <a:pPr indent="3175" algn="ctr"/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US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EU policies</a:t>
            </a:r>
            <a: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(3)</a:t>
            </a:r>
            <a:b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l-GR" altLang="el-GR" sz="2200" dirty="0" smtClean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735018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b="1" i="0" u="none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75000"/>
              <a:buFont typeface="Courier New" panose="02070309020205020404" pitchFamily="49" charset="0"/>
              <a:buChar char="o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0F54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F5494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Advice on EU policies for SMEs (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Small Business Act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Consultations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on important issues of SMEs throughout Europe</a:t>
            </a: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Information campaigns on issues of interest for SMEs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e.g. Safety &amp; Healthy Workplaces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During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2013-2014</a:t>
            </a:r>
            <a:r>
              <a:rPr lang="el-GR" altLang="el-G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Support of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information campaigns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in Greece</a:t>
            </a: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altLang="el-GR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Feedback of Greek SMEs </a:t>
            </a:r>
            <a:r>
              <a:rPr lang="en-US" altLang="el-GR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 EU institutions for the adoption or revision of EU policies for SMEs</a:t>
            </a:r>
            <a:endParaRPr lang="el-GR" altLang="el-GR" sz="2000" b="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2000" kern="0" dirty="0" smtClean="0">
              <a:solidFill>
                <a:srgbClr val="005FA9"/>
              </a:solidFill>
              <a:latin typeface="Calibri" panose="020F0502020204030204" pitchFamily="34" charset="0"/>
            </a:endParaRPr>
          </a:p>
          <a:p>
            <a:pPr>
              <a:spcAft>
                <a:spcPts val="500"/>
              </a:spcAft>
              <a:buClr>
                <a:srgbClr val="FF9900"/>
              </a:buClr>
              <a:buSzPct val="85000"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196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DPpptFormat_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26"/>
      </a:hlink>
      <a:folHlink>
        <a:srgbClr val="3F3F3F"/>
      </a:folHlink>
    </a:clrScheme>
    <a:fontScheme name="UNDPpptFormat_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DPpptFormat_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PpptFormat_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A17175F6CAE84F99BFFCEFBE3C594C" ma:contentTypeVersion="2" ma:contentTypeDescription="Create a new document." ma:contentTypeScope="" ma:versionID="d3f7cfde15c625ff990036b632710c9f">
  <xsd:schema xmlns:xsd="http://www.w3.org/2001/XMLSchema" xmlns:xs="http://www.w3.org/2001/XMLSchema" xmlns:p="http://schemas.microsoft.com/office/2006/metadata/properties" xmlns:ns1="http://schemas.microsoft.com/sharepoint/v3" xmlns:ns2="519c05c2-a592-4097-b480-4bfa8e706c9c" xmlns:ns3="66a35867-5127-4001-b08f-623253f92eee" xmlns:ns4="http://schemas.microsoft.com/sharepoint/v4" xmlns:ns5="1ed4137b-41b2-488b-8250-6d369ec27664" xmlns:ns6="2c6c70a2-c5e4-481b-a272-21e4970279b4" targetNamespace="http://schemas.microsoft.com/office/2006/metadata/properties" ma:root="true" ma:fieldsID="2d354beafdaacc839124c5bf05fde97d" ns1:_="" ns2:_="" ns3:_="" ns4:_="" ns5:_="" ns6:_="">
    <xsd:import namespace="http://schemas.microsoft.com/sharepoint/v3"/>
    <xsd:import namespace="519c05c2-a592-4097-b480-4bfa8e706c9c"/>
    <xsd:import namespace="66a35867-5127-4001-b08f-623253f92eee"/>
    <xsd:import namespace="http://schemas.microsoft.com/sharepoint/v4"/>
    <xsd:import namespace="1ed4137b-41b2-488b-8250-6d369ec27664"/>
    <xsd:import namespace="2c6c70a2-c5e4-481b-a272-21e4970279b4"/>
    <xsd:element name="properties">
      <xsd:complexType>
        <xsd:sequence>
          <xsd:element name="documentManagement">
            <xsd:complexType>
              <xsd:all>
                <xsd:element ref="ns2:RelatedService0" minOccurs="0"/>
                <xsd:element ref="ns3:Category" minOccurs="0"/>
                <xsd:element ref="ns3:Unit"/>
                <xsd:element ref="ns3:ServiceCategory" minOccurs="0"/>
                <xsd:element ref="ns4:IconOverlay" minOccurs="0"/>
                <xsd:element ref="ns5:TaxCatchAll" minOccurs="0"/>
                <xsd:element ref="ns1:_dlc_ExpireDateSaved" minOccurs="0"/>
                <xsd:element ref="ns1:_dlc_ExpireDate" minOccurs="0"/>
                <xsd:element ref="ns1:_dlc_Exempt" minOccurs="0"/>
                <xsd:element ref="ns6:_dlc_DocId" minOccurs="0"/>
                <xsd:element ref="ns6:_dlc_DocIdUrl" minOccurs="0"/>
                <xsd:element ref="ns6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1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c05c2-a592-4097-b480-4bfa8e706c9c" elementFormDefault="qualified">
    <xsd:import namespace="http://schemas.microsoft.com/office/2006/documentManagement/types"/>
    <xsd:import namespace="http://schemas.microsoft.com/office/infopath/2007/PartnerControls"/>
    <xsd:element name="RelatedService0" ma:index="2" nillable="true" ma:displayName="Service" ma:description="Select the service to which this document relates." ma:list="{a244ac60-b57d-4e92-8dc7-188307c4855c}" ma:internalName="RelatedService0" ma:showField="Title" ma:web="8f36ce66-5d07-474b-9261-7f3e75bc0f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35867-5127-4001-b08f-623253f92eee" elementFormDefault="qualified">
    <xsd:import namespace="http://schemas.microsoft.com/office/2006/documentManagement/types"/>
    <xsd:import namespace="http://schemas.microsoft.com/office/infopath/2007/PartnerControls"/>
    <xsd:element name="Category" ma:index="3" nillable="true" ma:displayName="Category" ma:format="RadioButtons" ma:indexed="true" ma:internalName="Category">
      <xsd:simpleType>
        <xsd:union memberTypes="dms:Text">
          <xsd:simpleType>
            <xsd:restriction base="dms:Choice">
              <xsd:enumeration value="Incoming mail"/>
              <xsd:enumeration value="Outgoing mail"/>
              <xsd:enumeration value="Standard Operating Procedure"/>
              <xsd:enumeration value="Process Flow"/>
              <xsd:enumeration value="Policy and Procedure"/>
              <xsd:enumeration value="Reference Information"/>
              <xsd:enumeration value="Forms and Templates"/>
            </xsd:restriction>
          </xsd:simpleType>
        </xsd:union>
      </xsd:simpleType>
    </xsd:element>
    <xsd:element name="Unit" ma:index="4" ma:displayName="Unit" ma:list="{0d5f26b6-d0ce-416b-8e13-13a36e306fd9}" ma:internalName="Unit" ma:readOnly="false" ma:showField="Title" ma:web="8f36ce66-5d07-474b-9261-7f3e75bc0ff9">
      <xsd:simpleType>
        <xsd:restriction base="dms:Lookup"/>
      </xsd:simpleType>
    </xsd:element>
    <xsd:element name="ServiceCategory" ma:index="5" nillable="true" ma:displayName="Service Category" ma:internalName="Service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ministration"/>
                        <xsd:enumeration value="Asset Management"/>
                        <xsd:enumeration value="Audio/Video Conference"/>
                        <xsd:enumeration value="Benefits &amp; Entitlements"/>
                        <xsd:enumeration value="Borrow IT Equipment"/>
                        <xsd:enumeration value="CAP (Contract, Asset, and Procurement) Committee"/>
                        <xsd:enumeration value="Chartfields (COA)"/>
                        <xsd:enumeration value="Contact Us"/>
                        <xsd:enumeration value="Contract Administration"/>
                        <xsd:enumeration value="Contractual Reform"/>
                        <xsd:enumeration value="Cost Recovery - ISS and GMS"/>
                        <xsd:enumeration value="Cost-Sharing Contribution"/>
                        <xsd:enumeration value="Courier"/>
                        <xsd:enumeration value="Directory Information"/>
                        <xsd:enumeration value="DSA &amp; Terminal Allowance"/>
                        <xsd:enumeration value="Financial Reports"/>
                        <xsd:enumeration value="Help Desk"/>
                        <xsd:enumeration value="ICT First Aid"/>
                        <xsd:enumeration value="ICT Standard and Policy"/>
                        <xsd:enumeration value="ID Cards / Driving License"/>
                        <xsd:enumeration value="Induction"/>
                        <xsd:enumeration value="Info on Travel Agents"/>
                        <xsd:enumeration value="Information Security"/>
                        <xsd:enumeration value="Internal Control"/>
                        <xsd:enumeration value="Learning"/>
                        <xsd:enumeration value="Leave"/>
                        <xsd:enumeration value="Logisitcs Supports"/>
                        <xsd:enumeration value="Long-Term Agreements (LTAs) - Goods"/>
                        <xsd:enumeration value="Long-Term Agreements (LTAs) - Services"/>
                        <xsd:enumeration value="Mailing"/>
                        <xsd:enumeration value="Payment"/>
                        <xsd:enumeration value="Payroll"/>
                        <xsd:enumeration value="Performance Management"/>
                        <xsd:enumeration value="Pouch"/>
                        <xsd:enumeration value="Procurement - Goods"/>
                        <xsd:enumeration value="Procurement - Services"/>
                        <xsd:enumeration value="Project Set-up and Closure &amp; Budget Error"/>
                        <xsd:enumeration value="Recruitment"/>
                        <xsd:enumeration value="Reporting"/>
                        <xsd:enumeration value="Separation"/>
                        <xsd:enumeration value="Shipping and Car Transfer"/>
                        <xsd:enumeration value="Stationary"/>
                        <xsd:enumeration value="System Access"/>
                        <xsd:enumeration value="Telephone/VDO Conference"/>
                        <xsd:enumeration value="Transport &amp; Travel"/>
                        <xsd:enumeration value="UNDP Thailand Bank Account &amp; Vendor Bank Set-up"/>
                        <xsd:enumeration value="UNLP &amp; UN Certificates"/>
                        <xsd:enumeration value="Visa &amp; Stay Permit"/>
                        <xsd:enumeration value="Website Maintenance"/>
                        <xsd:enumeration value="Work Life Balance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14f9afa4-c88b-4736-807a-520ead6bf172}" ma:internalName="TaxCatchAll" ma:showField="CatchAllData" ma:web="2c6c70a2-c5e4-481b-a272-21e497027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c70a2-c5e4-481b-a272-21e4970279b4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c6c70a2-c5e4-481b-a272-21e4970279b4">COUNTRYRBEC-408-454</_dlc_DocId>
    <_dlc_DocIdUrl xmlns="2c6c70a2-c5e4-481b-a272-21e4970279b4">
      <Url>https://intranet.undp.org/country/rbec/rs/intraOLD/_layouts/DocIdRedir.aspx?ID=COUNTRYRBEC-408-454</Url>
      <Description>COUNTRYRBEC-408-454</Description>
    </_dlc_DocIdUrl>
    <Category xmlns="66a35867-5127-4001-b08f-623253f92eee">Forms and Templates</Category>
    <Unit xmlns="66a35867-5127-4001-b08f-623253f92eee">19</Unit>
    <IconOverlay xmlns="http://schemas.microsoft.com/sharepoint/v4" xsi:nil="true"/>
    <TaxCatchAll xmlns="1ed4137b-41b2-488b-8250-6d369ec27664"/>
    <RelatedService0 xmlns="519c05c2-a592-4097-b480-4bfa8e706c9c">
      <Value>152</Value>
    </RelatedService0>
    <ServiceCategory xmlns="66a35867-5127-4001-b08f-623253f92eee"/>
    <_dlc_DocIdPersistId xmlns="2c6c70a2-c5e4-481b-a272-21e4970279b4">false</_dlc_DocIdPersistId>
    <_dlc_Exempt xmlns="http://schemas.microsoft.com/sharepoint/v3">false</_dlc_Exempt>
    <_dlc_ExpireDateSaved xmlns="http://schemas.microsoft.com/sharepoint/v3" xsi:nil="true"/>
    <_dlc_ExpireDate xmlns="http://schemas.microsoft.com/sharepoint/v3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995BF71-5740-48A1-A40F-2C066643CC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F91C0D-B76B-45AE-BE5D-4626FF190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9c05c2-a592-4097-b480-4bfa8e706c9c"/>
    <ds:schemaRef ds:uri="66a35867-5127-4001-b08f-623253f92eee"/>
    <ds:schemaRef ds:uri="http://schemas.microsoft.com/sharepoint/v4"/>
    <ds:schemaRef ds:uri="1ed4137b-41b2-488b-8250-6d369ec27664"/>
    <ds:schemaRef ds:uri="2c6c70a2-c5e4-481b-a272-21e497027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F8D4A-5003-48B2-A25D-256FD3D73991}">
  <ds:schemaRefs>
    <ds:schemaRef ds:uri="http://schemas.microsoft.com/sharepoint/v3"/>
    <ds:schemaRef ds:uri="http://schemas.microsoft.com/sharepoint/v4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c6c70a2-c5e4-481b-a272-21e4970279b4"/>
    <ds:schemaRef ds:uri="1ed4137b-41b2-488b-8250-6d369ec27664"/>
    <ds:schemaRef ds:uri="66a35867-5127-4001-b08f-623253f92eee"/>
    <ds:schemaRef ds:uri="519c05c2-a592-4097-b480-4bfa8e706c9c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35C7BD5-EC54-48D9-86A0-45831EDE07F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C:\DOCUME~1\DC191NP\LOCALS~1\Temp\UNDPpptFormat_E.pot</Template>
  <TotalTime>5716</TotalTime>
  <Words>476</Words>
  <Application>Microsoft Office PowerPoint</Application>
  <PresentationFormat>Προβολή στην οθόνη (4:3)</PresentationFormat>
  <Paragraphs>107</Paragraphs>
  <Slides>15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5" baseType="lpstr">
      <vt:lpstr>ＭＳ Ｐゴシック</vt:lpstr>
      <vt:lpstr>ＭＳ Ｐゴシック</vt:lpstr>
      <vt:lpstr>Arial</vt:lpstr>
      <vt:lpstr>Arial Narrow</vt:lpstr>
      <vt:lpstr>Calibri</vt:lpstr>
      <vt:lpstr>Myriad Pro</vt:lpstr>
      <vt:lpstr>PF DinText Pro</vt:lpstr>
      <vt:lpstr>Times New Roman</vt:lpstr>
      <vt:lpstr>Wingdings</vt:lpstr>
      <vt:lpstr>UNDPpptFormat_E</vt:lpstr>
      <vt:lpstr>Παρουσίαση του PowerPoint</vt:lpstr>
      <vt:lpstr>Παρουσίαση του PowerPoint</vt:lpstr>
      <vt:lpstr>ΕΕΝ-Hellas: Who we are National &amp; European Network </vt:lpstr>
      <vt:lpstr>ΕΕΝ-Hellas: Who we are </vt:lpstr>
      <vt:lpstr>Παρουσίαση του PowerPoint</vt:lpstr>
      <vt:lpstr>Παρουσίαση του PowerPoint</vt:lpstr>
      <vt:lpstr>ΕΕΝ-Hellas: Access to Markets(1) </vt:lpstr>
      <vt:lpstr>ΕΕΝ-Hellas: Access to Finance (2) </vt:lpstr>
      <vt:lpstr>ΕΕΝ-Hellas: EU policies(3) </vt:lpstr>
      <vt:lpstr>ΕΕΝ-Hellas: Innovation Management (4)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UNDP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Presentation, English, blank</dc:title>
  <dc:creator>DC191NP</dc:creator>
  <cp:lastModifiedBy>Γεωργία Τζένου</cp:lastModifiedBy>
  <cp:revision>254</cp:revision>
  <dcterms:created xsi:type="dcterms:W3CDTF">2011-06-27T14:19:05Z</dcterms:created>
  <dcterms:modified xsi:type="dcterms:W3CDTF">2015-11-03T10:45:59Z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0x010100A0A17175F6CAE84F99BFFCEFBE3C594C</vt:lpwstr>
  </property>
  <property fmtid="{D5CDD505-2E9C-101B-9397-08002B2CF9AE}" pid="3" name="_dlc_DocIdItemGuid">
    <vt:lpwstr>e8b31ce1-4cf8-4b04-97f3-2900dac114d8</vt:lpwstr>
  </property>
  <property fmtid="{D5CDD505-2E9C-101B-9397-08002B2CF9AE}" pid="4" name="_dlc_policyId">
    <vt:lpwstr/>
  </property>
  <property fmtid="{D5CDD505-2E9C-101B-9397-08002B2CF9AE}" pid="5" name="ItemRetentionFormula">
    <vt:lpwstr/>
  </property>
  <property fmtid="{D5CDD505-2E9C-101B-9397-08002B2CF9AE}" pid="6" name="Order">
    <vt:r8>45400</vt:r8>
  </property>
  <property fmtid="{D5CDD505-2E9C-101B-9397-08002B2CF9AE}" pid="7" name="URL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TemplateUrl">
    <vt:lpwstr/>
  </property>
</Properties>
</file>